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8" r:id="rId7"/>
    <p:sldId id="264" r:id="rId8"/>
    <p:sldId id="265" r:id="rId9"/>
    <p:sldId id="263" r:id="rId10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gs" Target="tags/tag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00822-42CB-4161-BDA7-FCF2E94BE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F31AD-0CE7-4B4D-B32E-068946EC7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12173-8D8E-4187-B393-A41DD33BC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AAB93-0C87-4935-96F4-6A332B002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27E1F-C038-40C4-9E21-765DA4E0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9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A07C4-4D7C-4C5A-9FBF-CCB124336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50A3D-827B-49EF-A347-703C2CE63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4C33-D637-4814-BEC7-4434B264A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AC785-A8F1-415A-8D19-C30524C72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B0AF-F213-45C7-BE74-A594B8798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6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4E237A-57F2-4D65-A832-41DD2E631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61204D-C2C0-4459-B8B9-99D0B9E2B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83844-8D4B-41DC-97AC-B8B7DA1B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BC9B0-1104-468F-852C-F35FC3723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DBC6B-5017-458B-B74B-55A21437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5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3CB73-663C-48C8-8FCE-4F1E47F5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C12E8-5107-48B9-B388-B621FB6A2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A794E-5307-486A-B074-814BE1325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A04B1-5751-4349-B352-5B20D452C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04C80-BAF9-4C92-8A77-D55D7A97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98E04-CED9-4E76-BF3D-542B8D752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BE42D-3049-4138-B543-5D835A4B9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22A05-73D6-4F72-A9FA-26AE4B9B0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72035-9D4D-4ED5-89BA-A390D1C02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3CB9E-2DC5-47FB-8B2B-7C149A584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2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1A2AD-A149-4568-9F41-F09996487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7CEDF-54F0-46E7-914A-44CD5E758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9F258D-1B65-4966-813E-32EEC3FE09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A03C1-08ED-47EB-82AD-45CFF2CC0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75CF1-B04F-487D-ABB0-E07F7E21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BF1DF-4856-4616-ABF4-CE62C609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17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263C-DF24-4035-9677-1BFA9054F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715A6-02F2-475C-8753-C8AD03B3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68A00-DF14-4457-B7B6-5F7426C55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74119-52CC-4D1A-8A1A-45A30F77AD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36EE01-A8DA-44A9-9A7F-88C09B2FA9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2344FA-90A0-442C-A164-A4D464E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DA5145-645C-4B08-A047-551B3E3E2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0B16D8-F5C4-452A-8B9C-769013B5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8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C363D-644A-457E-9A85-528A3C92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7ACB0-A917-4F30-961B-3E095C87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5F237-26CF-48CE-9CB4-71D87195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7EF72-5F2A-475C-B447-BFFB5A46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0B16A9-AC2D-479A-A14D-B15BB5C3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BB782-B8DC-468A-A492-B856C53F1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DB07A-CD78-411F-8E72-F93AD7D1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4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5BAD-D2BE-4617-862E-42830D61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867B-EAF9-4302-B47C-BBA828608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2B6D06-9A5C-4A1F-BE7E-87169564A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F49D2-0645-4CC2-878B-8EDF1F949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1EC8E-7499-4103-803B-63CE8078D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173980-D8C9-4222-B93C-FCDBB1FA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9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6C8CE-3B68-4280-8EF1-A1E2E9B2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22412A-2EB8-4DD0-BB56-F6B2B97017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89CFBC-02F5-4DDA-B6DB-FA7DB6FC1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467A4-0193-46C2-8CA1-807854F14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2E5A35-2F9B-4A6B-8D95-6156E2D3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35B87-49E4-4295-BB4E-6B8246CF8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8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D41DBA-4559-4D68-8E29-E4D4022EA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98458-F9B4-47BD-9AC2-668A81117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A2378-3E6D-43D7-B1D1-3F81954F28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1249-E38B-4FA2-81ED-EF9774B791D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29624-1AA2-4DEE-BEE0-D9A2A79DA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CA2CD-7CC5-45C6-8F63-DC36B12F1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cvent.com/event/1b1ffc4d-f78a-4e4b-b36b-2894e2835863/summary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0A387-0E70-4AD0-88D1-3B467F9B8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OTWG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EAAF41-305D-45B8-B064-1D9A8B4044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Training and Task Force Updates</a:t>
            </a:r>
          </a:p>
          <a:p>
            <a:r>
              <a:rPr lang="en-US" dirty="0"/>
              <a:t>Facilitator: Manuel Sanchez (Oncor)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955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Operator Certification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57128"/>
          </a:xfrm>
        </p:spPr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Steve Rainwater </a:t>
            </a:r>
            <a:r>
              <a:rPr lang="en-US" dirty="0"/>
              <a:t>from ERCOT</a:t>
            </a:r>
            <a:endParaRPr lang="en-US" b="1" dirty="0"/>
          </a:p>
          <a:p>
            <a:pPr marL="0" indent="0">
              <a:buNone/>
            </a:pPr>
            <a:endParaRPr lang="en-US" dirty="0"/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ERCOT continues performing testing onsite. Use the link below for more details: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600" u="sng" dirty="0">
                <a:solidFill>
                  <a:srgbClr val="0000FF"/>
                </a:solidFill>
                <a:effectLst/>
                <a:ea typeface="Arial" panose="020B0604020202020204" pitchFamily="34" charset="0"/>
                <a:cs typeface="Arial" panose="020B0604020202020204" pitchFamily="34" charset="0"/>
                <a:hlinkClick r:id="rId3"/>
              </a:rPr>
              <a:t>https://web.cvent.com/event/1b1ffc4d-f78a-4e4b-b36b-2894e2835863/summary</a:t>
            </a:r>
            <a:endParaRPr lang="en-US" sz="2600" dirty="0">
              <a:effectLst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kern="1400" dirty="0">
                <a:ea typeface="Times New Roman" panose="02020603050405020304" pitchFamily="18" charset="0"/>
                <a:cs typeface="Arial" panose="020B0604020202020204" pitchFamily="34" charset="0"/>
              </a:rPr>
              <a:t>ERCOT will have open, two more dates in December 2025 and potentially extending the on-site testing for six months in 2026 until a vendor is selected</a:t>
            </a:r>
            <a:r>
              <a:rPr lang="en-US" sz="2600" kern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2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407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5">
                    <a:lumMod val="50000"/>
                  </a:schemeClr>
                </a:solidFill>
              </a:rPr>
              <a:t>ERCOT Black Start Restoration Training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Chair: </a:t>
            </a:r>
            <a:r>
              <a:rPr lang="en-US" b="1" dirty="0"/>
              <a:t>Mark Spinner </a:t>
            </a:r>
            <a:r>
              <a:rPr lang="en-US" dirty="0"/>
              <a:t>from ERCOT</a:t>
            </a:r>
          </a:p>
          <a:p>
            <a:r>
              <a:rPr lang="en-US" dirty="0"/>
              <a:t>Vice-Chair:</a:t>
            </a:r>
            <a:r>
              <a:rPr lang="en-US" b="1" dirty="0"/>
              <a:t> Nate </a:t>
            </a:r>
            <a:r>
              <a:rPr lang="en-US" b="1" dirty="0" err="1"/>
              <a:t>Perio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The Computer Based Training will need to be completed before 12/31/2025 to receive CE hours. </a:t>
            </a:r>
          </a:p>
          <a:p>
            <a:r>
              <a:rPr lang="en-US" dirty="0"/>
              <a:t>In-person training during weeks of October 7</a:t>
            </a:r>
            <a:r>
              <a:rPr lang="en-US" baseline="30000" dirty="0"/>
              <a:t>th</a:t>
            </a:r>
            <a:r>
              <a:rPr lang="en-US" dirty="0"/>
              <a:t> (Tu. 0.5 day, Wed. full day, Thu. full day) - November 11</a:t>
            </a:r>
            <a:r>
              <a:rPr lang="en-US" baseline="30000" dirty="0"/>
              <a:t>th</a:t>
            </a:r>
            <a:r>
              <a:rPr lang="en-US" dirty="0"/>
              <a:t> 2025.</a:t>
            </a:r>
          </a:p>
          <a:p>
            <a:r>
              <a:rPr lang="en-US" dirty="0"/>
              <a:t>For the CBT portion, attendees must provide the same ERCOT LMS username listed in the registration in order to receive the CBT and CEHs.</a:t>
            </a:r>
          </a:p>
          <a:p>
            <a:r>
              <a:rPr lang="en-US" dirty="0"/>
              <a:t>ERCOT Market notification was sent 8/21/25 (M-A082125-01 2025).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9952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2026 ERCOT Training Overview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047A971-1CB8-4487-9344-3876A11CA98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04566" y="1413841"/>
            <a:ext cx="6406579" cy="499301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597335-1D76-497F-A553-EC344A96474C}"/>
              </a:ext>
            </a:extLst>
          </p:cNvPr>
          <p:cNvSpPr/>
          <p:nvPr/>
        </p:nvSpPr>
        <p:spPr>
          <a:xfrm>
            <a:off x="8774607" y="2385918"/>
            <a:ext cx="3058092" cy="13255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Black Start Seminar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98593A-5633-4F35-9C48-615269E14BB7}"/>
              </a:ext>
            </a:extLst>
          </p:cNvPr>
          <p:cNvSpPr/>
          <p:nvPr/>
        </p:nvSpPr>
        <p:spPr>
          <a:xfrm>
            <a:off x="5601457" y="5081291"/>
            <a:ext cx="4635443" cy="15132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Operations Training Seminar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9048A5A-FD54-4533-AADA-BEB0E21C330C}"/>
              </a:ext>
            </a:extLst>
          </p:cNvPr>
          <p:cNvSpPr txBox="1">
            <a:spLocks/>
          </p:cNvSpPr>
          <p:nvPr/>
        </p:nvSpPr>
        <p:spPr>
          <a:xfrm>
            <a:off x="87073" y="2055516"/>
            <a:ext cx="541749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Black Start Seminar will be in March-April 2026</a:t>
            </a:r>
          </a:p>
          <a:p>
            <a:r>
              <a:rPr lang="en-US" dirty="0"/>
              <a:t>Operator Training Seminar will be in October-November 2026</a:t>
            </a:r>
          </a:p>
          <a:p>
            <a:r>
              <a:rPr lang="en-US" dirty="0"/>
              <a:t>Plans for annual Drills in 2026:</a:t>
            </a:r>
          </a:p>
          <a:p>
            <a:pPr lvl="1"/>
            <a:r>
              <a:rPr lang="en-US" dirty="0"/>
              <a:t>Load Shed drill (Summer) on 7/6/26</a:t>
            </a:r>
          </a:p>
          <a:p>
            <a:pPr lvl="1"/>
            <a:r>
              <a:rPr lang="en-US" dirty="0"/>
              <a:t>Severe Weather Drill on 10/15/26</a:t>
            </a:r>
          </a:p>
          <a:p>
            <a:pPr lvl="1"/>
            <a:r>
              <a:rPr lang="en-US" dirty="0"/>
              <a:t>Load Shed drill (Winter) on 12/10/26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2760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Questions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8287CB-662E-460D-9B55-047B7D3BF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06" y="365125"/>
            <a:ext cx="4798967" cy="5998709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409353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7157e50-dfd0-4d95-ba22-a558b94dcf95">6ZWJJVXUU5RK-1360520385-12230</_dlc_DocId>
    <_dlc_DocIdUrl xmlns="67157e50-dfd0-4d95-ba22-a558b94dcf95">
      <Url>https://intranet.corp.oncor.com/sites/OTSTraining/_layouts/15/DocIdRedir.aspx?ID=6ZWJJVXUU5RK-1360520385-12230</Url>
      <Description>6ZWJJVXUU5RK-1360520385-12230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E38D1FB4660346A5512766940961DB" ma:contentTypeVersion="5" ma:contentTypeDescription="Create a new document." ma:contentTypeScope="" ma:versionID="d977738cda024ab594efd8a549379676">
  <xsd:schema xmlns:xsd="http://www.w3.org/2001/XMLSchema" xmlns:xs="http://www.w3.org/2001/XMLSchema" xmlns:p="http://schemas.microsoft.com/office/2006/metadata/properties" xmlns:ns2="67157e50-dfd0-4d95-ba22-a558b94dcf95" targetNamespace="http://schemas.microsoft.com/office/2006/metadata/properties" ma:root="true" ma:fieldsID="679b20cd92ec3553cae45d6f38c8e3f0" ns2:_="">
    <xsd:import namespace="67157e50-dfd0-4d95-ba22-a558b94dcf9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157e50-dfd0-4d95-ba22-a558b94dcf95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9AD5DB-6A10-4841-8149-B1FC525150E9}">
  <ds:schemaRefs>
    <ds:schemaRef ds:uri="http://www.w3.org/XML/1998/namespace"/>
    <ds:schemaRef ds:uri="http://purl.org/dc/elements/1.1/"/>
    <ds:schemaRef ds:uri="67157e50-dfd0-4d95-ba22-a558b94dcf95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33A8B62-0D15-4183-9AC1-69E724544A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38CC02-6BD6-4AF4-94CF-FB6148BCF8F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E828CF71-512A-474F-BD36-DCDEA972C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157e50-dfd0-4d95-ba22-a558b94dcf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232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OTWG Updates</vt:lpstr>
      <vt:lpstr>ERCOT Operator Certification Task Force</vt:lpstr>
      <vt:lpstr>ERCOT Black Start Restoration Training Task Force</vt:lpstr>
      <vt:lpstr>2026 ERCOT Training Overview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OTWG Updates</dc:title>
  <dc:creator>Manuel Sanchez</dc:creator>
  <cp:lastModifiedBy>Sanchez, Manuel</cp:lastModifiedBy>
  <cp:revision>31</cp:revision>
  <dcterms:created xsi:type="dcterms:W3CDTF">2024-01-17T19:14:12Z</dcterms:created>
  <dcterms:modified xsi:type="dcterms:W3CDTF">2025-09-25T14:38:17Z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0x01010041E38D1FB4660346A5512766940961DB</vt:lpwstr>
  </property>
  <property fmtid="{D5CDD505-2E9C-101B-9397-08002B2CF9AE}" pid="3" name="_dlc_DocIdItemGuid">
    <vt:lpwstr>c84f4020-0514-45ca-8825-9fcbf30eb6a2</vt:lpwstr>
  </property>
  <property fmtid="{D5CDD505-2E9C-101B-9397-08002B2CF9AE}" pid="4" name="ArticulateGUID">
    <vt:lpwstr>3012A782-F98F-4A36-9D37-B976628A38C1</vt:lpwstr>
  </property>
  <property fmtid="{D5CDD505-2E9C-101B-9397-08002B2CF9AE}" pid="5" name="ArticulatePath">
    <vt:lpwstr>https://intranet.corp.oncor.com/sites/OTSTraining/Training Team/ERCOT_OTWG_Docs/2025/ROS_Updates/April_OTWG_Updates</vt:lpwstr>
  </property>
</Properties>
</file>